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8288000" cy="10287000"/>
  <p:notesSz cx="6858000" cy="9144000"/>
  <p:embeddedFontLst>
    <p:embeddedFont>
      <p:font typeface="Aptos Bold" panose="020B0004020202020204" pitchFamily="34" charset="0"/>
      <p:regular r:id="rId23"/>
      <p:bold r:id="rId24"/>
    </p:embeddedFont>
    <p:embeddedFont>
      <p:font typeface="Aptos Bold Italics" panose="020B0604020202020204" charset="0"/>
      <p:regular r:id="rId25"/>
    </p:embeddedFont>
    <p:embeddedFont>
      <p:font typeface="Aptos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03540-1F21-4FCA-B943-A5B1CEF0A143}" v="8" dt="2026-04-19T13:38:01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Kasilingam | EMSP" userId="S::elisabeth.kasilingam@emsp.org::031c0f18-0728-47e9-bad1-a32b07835f16" providerId="AD" clId="Web-{D0403540-1F21-4FCA-B943-A5B1CEF0A143}"/>
    <pc:docChg chg="modSld">
      <pc:chgData name="Elisabeth Kasilingam | EMSP" userId="S::elisabeth.kasilingam@emsp.org::031c0f18-0728-47e9-bad1-a32b07835f16" providerId="AD" clId="Web-{D0403540-1F21-4FCA-B943-A5B1CEF0A143}" dt="2026-04-19T13:38:01.967" v="4" actId="20577"/>
      <pc:docMkLst>
        <pc:docMk/>
      </pc:docMkLst>
      <pc:sldChg chg="modSp">
        <pc:chgData name="Elisabeth Kasilingam | EMSP" userId="S::elisabeth.kasilingam@emsp.org::031c0f18-0728-47e9-bad1-a32b07835f16" providerId="AD" clId="Web-{D0403540-1F21-4FCA-B943-A5B1CEF0A143}" dt="2026-04-19T13:38:01.967" v="4" actId="20577"/>
        <pc:sldMkLst>
          <pc:docMk/>
          <pc:sldMk cId="0" sldId="258"/>
        </pc:sldMkLst>
        <pc:spChg chg="mod">
          <ac:chgData name="Elisabeth Kasilingam | EMSP" userId="S::elisabeth.kasilingam@emsp.org::031c0f18-0728-47e9-bad1-a32b07835f16" providerId="AD" clId="Web-{D0403540-1F21-4FCA-B943-A5B1CEF0A143}" dt="2026-04-19T13:38:01.967" v="4" actId="20577"/>
          <ac:spMkLst>
            <pc:docMk/>
            <pc:sldMk cId="0" sldId="25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texte, capture d’écran, Police, Bleu électriqu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" b="-11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0551" y="1085850"/>
            <a:ext cx="16230590" cy="756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40% named lack of information as a key gap.</a:t>
            </a:r>
          </a:p>
          <a:p>
            <a:pPr algn="ctr">
              <a:lnSpc>
                <a:spcPts val="4644"/>
              </a:lnSpc>
            </a:pPr>
            <a:endParaRPr lang="en-US" sz="4300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algn="ctr">
              <a:lnSpc>
                <a:spcPts val="4644"/>
              </a:lnSpc>
            </a:pPr>
            <a:r>
              <a:rPr lang="en-US" sz="43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Patients navigate the system alone - through Facebook groups, other patients, trial and error. Not through the healthcare system itself.</a:t>
            </a:r>
          </a:p>
          <a:p>
            <a:pPr algn="ctr">
              <a:lnSpc>
                <a:spcPts val="4644"/>
              </a:lnSpc>
            </a:pPr>
            <a:endParaRPr lang="en-US" sz="43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644"/>
              </a:lnSpc>
            </a:pPr>
            <a:r>
              <a:rPr lang="en-US" sz="43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"I would have loved a simple leaflet at diagnosis - the most common questions, the most common symptoms, what happens next."</a:t>
            </a:r>
          </a:p>
          <a:p>
            <a:pPr algn="ctr">
              <a:lnSpc>
                <a:spcPts val="4644"/>
              </a:lnSpc>
            </a:pPr>
            <a:endParaRPr lang="en-US" sz="4300" i="1">
              <a:solidFill>
                <a:srgbClr val="000000"/>
              </a:solidFill>
              <a:latin typeface="Aptos Italics"/>
              <a:ea typeface="Aptos Italics"/>
              <a:cs typeface="Aptos Italics"/>
              <a:sym typeface="Aptos Italics"/>
            </a:endParaRPr>
          </a:p>
          <a:p>
            <a:pPr algn="ctr">
              <a:lnSpc>
                <a:spcPts val="4644"/>
              </a:lnSpc>
            </a:pPr>
            <a:r>
              <a:rPr lang="en-US" sz="43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"My neurologist is brief in her answers. My information, like everyone else's, comes from Google."</a:t>
            </a:r>
          </a:p>
          <a:p>
            <a:pPr algn="ctr">
              <a:lnSpc>
                <a:spcPts val="4644"/>
              </a:lnSpc>
            </a:pPr>
            <a:endParaRPr lang="en-US" sz="4300" i="1">
              <a:solidFill>
                <a:srgbClr val="000000"/>
              </a:solidFill>
              <a:latin typeface="Aptos Italics"/>
              <a:ea typeface="Aptos Italics"/>
              <a:cs typeface="Aptos Italics"/>
              <a:sym typeface="Aptos Italics"/>
            </a:endParaRPr>
          </a:p>
          <a:p>
            <a:pPr algn="ctr">
              <a:lnSpc>
                <a:spcPts val="4644"/>
              </a:lnSpc>
            </a:pPr>
            <a:r>
              <a:rPr lang="en-US" sz="43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"From the moment I got my diagnosis, I was left alone. </a:t>
            </a:r>
          </a:p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en-US" sz="43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No one told me what MS is, what comes next, or where to go."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1683544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THE CONSEQUENCE:</a:t>
              </a:r>
            </a:p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YOU MUST BE LOUD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95078" y="596449"/>
            <a:ext cx="16164222" cy="814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endParaRPr/>
          </a:p>
          <a:p>
            <a:pPr algn="ctr">
              <a:lnSpc>
                <a:spcPts val="4644"/>
              </a:lnSpc>
            </a:pPr>
            <a:r>
              <a:rPr lang="en-US" sz="43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When care is inaccessible and information is absent patients must fill the gap themselves.</a:t>
            </a:r>
          </a:p>
          <a:p>
            <a:pPr algn="ctr">
              <a:lnSpc>
                <a:spcPts val="4644"/>
              </a:lnSpc>
            </a:pPr>
            <a:endParaRPr lang="en-US" sz="43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90% feel they must be stronger, louder, </a:t>
            </a: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or more informed to get adequate care.</a:t>
            </a:r>
          </a:p>
          <a:p>
            <a:pPr algn="ctr">
              <a:lnSpc>
                <a:spcPts val="4644"/>
              </a:lnSpc>
            </a:pPr>
            <a:endParaRPr lang="en-US" sz="4300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algn="ctr">
              <a:lnSpc>
                <a:spcPts val="4644"/>
              </a:lnSpc>
            </a:pPr>
            <a:r>
              <a:rPr lang="en-US" sz="43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What determines your care quality:</a:t>
            </a:r>
          </a:p>
          <a:p>
            <a:pPr algn="ctr">
              <a:lnSpc>
                <a:spcPts val="4644"/>
              </a:lnSpc>
            </a:pPr>
            <a:endParaRPr lang="en-US" sz="43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65% - personal resourcefulness</a:t>
            </a: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58% - city where you live</a:t>
            </a: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51% - personal connections</a:t>
            </a:r>
          </a:p>
          <a:p>
            <a:pPr algn="ctr">
              <a:lnSpc>
                <a:spcPts val="4644"/>
              </a:lnSpc>
            </a:pPr>
            <a:endParaRPr lang="en-US" sz="4300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"If you are not assertive - you are invisible in the system."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1683544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DIGNITY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09667" y="751307"/>
            <a:ext cx="10268665" cy="175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endParaRPr/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Only 11% always feel treated with dignity.</a:t>
            </a:r>
          </a:p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30% rarely or never do.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40871"/>
            <a:ext cx="16231948" cy="717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People described feeling like a number, like an inconvenience, like their arrival disrupts someone's day.</a:t>
            </a:r>
          </a:p>
          <a:p>
            <a:pPr algn="ctr">
              <a:lnSpc>
                <a:spcPts val="4104"/>
              </a:lnSpc>
            </a:pPr>
            <a:endParaRPr lang="en-US" sz="38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104"/>
              </a:lnSpc>
            </a:pPr>
            <a:r>
              <a:rPr lang="en-US" sz="38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Dignity often depends on education, persistence, or personal connections</a:t>
            </a:r>
          </a:p>
          <a:p>
            <a:pPr algn="ctr">
              <a:lnSpc>
                <a:spcPts val="4104"/>
              </a:lnSpc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The same neurologist treats patients differently in private vs. state clinics</a:t>
            </a:r>
          </a:p>
          <a:p>
            <a:pPr algn="ctr">
              <a:lnSpc>
                <a:spcPts val="4104"/>
              </a:lnSpc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During a relapse, when patients are most vulnerable, the system is least responsive</a:t>
            </a:r>
          </a:p>
          <a:p>
            <a:pPr algn="ctr">
              <a:lnSpc>
                <a:spcPts val="5292"/>
              </a:lnSpc>
            </a:pPr>
            <a:endParaRPr lang="en-US" sz="38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38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"I feel like just another patient to get through, even though I carry something that will follow me for the rest of my life."</a:t>
            </a:r>
          </a:p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38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"When they hear I have a doctorate, they treat me slightly better."</a:t>
            </a:r>
          </a:p>
          <a:p>
            <a:pPr algn="ctr">
              <a:lnSpc>
                <a:spcPts val="5292"/>
              </a:lnSpc>
              <a:spcBef>
                <a:spcPct val="0"/>
              </a:spcBef>
            </a:pPr>
            <a:r>
              <a:rPr lang="en-US" sz="4900" b="1" i="1">
                <a:solidFill>
                  <a:srgbClr val="000000"/>
                </a:solidFill>
                <a:latin typeface="Aptos Bold Italics"/>
                <a:ea typeface="Aptos Bold Italics"/>
                <a:cs typeface="Aptos Bold Italics"/>
                <a:sym typeface="Aptos Bold Italics"/>
              </a:rPr>
              <a:t>"We are just a number. Nothing more."</a:t>
            </a:r>
          </a:p>
          <a:p>
            <a:pPr algn="ctr">
              <a:lnSpc>
                <a:spcPts val="5292"/>
              </a:lnSpc>
              <a:spcBef>
                <a:spcPct val="0"/>
              </a:spcBef>
            </a:pPr>
            <a:endParaRPr lang="en-US" sz="4900" b="1" i="1">
              <a:solidFill>
                <a:srgbClr val="000000"/>
              </a:solidFill>
              <a:latin typeface="Aptos Bold Italics"/>
              <a:ea typeface="Aptos Bold Italics"/>
              <a:cs typeface="Aptos Bold Italics"/>
              <a:sym typeface="Aptos Bold Itali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1683544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EQUITABLE CARE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68344" y="751307"/>
            <a:ext cx="13351312" cy="175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endParaRPr/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92% believe people with MS in Serbia</a:t>
            </a:r>
          </a:p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do NOT have equal access compared to EU countries.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56946"/>
            <a:ext cx="16273344" cy="51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The gap is not only about medication. It is about the entire experience of care.</a:t>
            </a:r>
          </a:p>
          <a:p>
            <a:pPr algn="ctr">
              <a:lnSpc>
                <a:spcPts val="4104"/>
              </a:lnSpc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What equitable care looks like from our community:</a:t>
            </a:r>
          </a:p>
          <a:p>
            <a:pPr algn="ctr">
              <a:lnSpc>
                <a:spcPts val="4104"/>
              </a:lnSpc>
            </a:pPr>
            <a:endParaRPr lang="en-US" sz="38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820521" lvl="1" indent="-410260" algn="l">
              <a:lnSpc>
                <a:spcPts val="4104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 neurologist appointment you can actually schedule</a:t>
            </a:r>
          </a:p>
          <a:p>
            <a:pPr marL="820521" lvl="1" indent="-410260" algn="l">
              <a:lnSpc>
                <a:spcPts val="4104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Therapy available in your own city</a:t>
            </a:r>
          </a:p>
          <a:p>
            <a:pPr marL="820521" lvl="1" indent="-410260" algn="l">
              <a:lnSpc>
                <a:spcPts val="4104"/>
              </a:lnSpc>
              <a:spcBef>
                <a:spcPct val="0"/>
              </a:spcBef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Information on the day of diagnosis</a:t>
            </a:r>
          </a:p>
          <a:p>
            <a:pPr marL="820521" lvl="1" indent="-410260" algn="l">
              <a:lnSpc>
                <a:spcPts val="4104"/>
              </a:lnSpc>
              <a:spcBef>
                <a:spcPct val="0"/>
              </a:spcBef>
              <a:buFont typeface="Arial"/>
              <a:buChar char="•"/>
            </a:pPr>
            <a:r>
              <a:rPr lang="en-US" sz="38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P</a:t>
            </a: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sychological support as a standard, not a luxury</a:t>
            </a:r>
          </a:p>
          <a:p>
            <a:pPr marL="820521" lvl="1" indent="-410260" algn="l">
              <a:lnSpc>
                <a:spcPts val="4104"/>
              </a:lnSpc>
              <a:spcBef>
                <a:spcPct val="0"/>
              </a:spcBef>
              <a:buFont typeface="Arial"/>
              <a:buChar char="•"/>
            </a:pPr>
            <a:r>
              <a:rPr lang="en-US" sz="3800" i="1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B</a:t>
            </a: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eing treated as a person, not a case number</a:t>
            </a:r>
          </a:p>
          <a:p>
            <a:pPr algn="ctr">
              <a:lnSpc>
                <a:spcPts val="4104"/>
              </a:lnSpc>
              <a:spcBef>
                <a:spcPct val="0"/>
              </a:spcBef>
            </a:pPr>
            <a:endParaRPr lang="en-US" sz="38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3888"/>
              </a:lnSpc>
              <a:spcBef>
                <a:spcPct val="0"/>
              </a:spcBef>
            </a:pPr>
            <a:r>
              <a:rPr lang="en-US" sz="3600" b="1" i="1">
                <a:solidFill>
                  <a:srgbClr val="000000"/>
                </a:solidFill>
                <a:latin typeface="Aptos Bold Italics"/>
                <a:ea typeface="Aptos Bold Italics"/>
                <a:cs typeface="Aptos Bold Italics"/>
                <a:sym typeface="Aptos Bold Italics"/>
              </a:rPr>
              <a:t>"We don't want privilege. We want the same doors that open for everyone else."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62337" y="512308"/>
            <a:ext cx="16363326" cy="893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I want to close with something one person wrote when I asked what they would want European decision-makers to hear.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They wrote: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 b="1" i="1">
                <a:solidFill>
                  <a:srgbClr val="FFFFFF"/>
                </a:solidFill>
                <a:latin typeface="Aptos Bold Italics"/>
                <a:ea typeface="Aptos Bold Italics"/>
                <a:cs typeface="Aptos Bold Italics"/>
                <a:sym typeface="Aptos Bold Italics"/>
              </a:rPr>
              <a:t>"When MS chose us as companions, it would be fair if the doors of support kept opening for us, instead of us constantly hitting a wall."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endParaRPr lang="en-US" sz="4700" b="1" i="1">
              <a:solidFill>
                <a:srgbClr val="FFFFFF"/>
              </a:solidFill>
              <a:latin typeface="Aptos Bold Italics"/>
              <a:ea typeface="Aptos Bold Italics"/>
              <a:cs typeface="Aptos Bold Italics"/>
              <a:sym typeface="Aptos Bold Italics"/>
            </a:endParaRP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144 people shared their experiences so that their voices could be heard in this room today.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The barriers they face: to neurologists, to information, to dignity- 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are not invisible. 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They are documented. They are consistent. 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And they are solvable.</a:t>
            </a:r>
          </a:p>
          <a:p>
            <a:pPr algn="ctr">
              <a:lnSpc>
                <a:spcPts val="5076"/>
              </a:lnSpc>
              <a:spcBef>
                <a:spcPct val="0"/>
              </a:spcBef>
            </a:pPr>
            <a:endParaRPr lang="en-US" sz="470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C1591">
                <a:alpha val="100000"/>
              </a:srgbClr>
            </a:gs>
            <a:gs pos="44000">
              <a:srgbClr val="00A79B">
                <a:alpha val="100000"/>
              </a:srgbClr>
            </a:gs>
            <a:gs pos="70000">
              <a:srgbClr val="F07C12">
                <a:alpha val="100000"/>
              </a:srgbClr>
            </a:gs>
            <a:gs pos="86000">
              <a:srgbClr val="0A66DB">
                <a:alpha val="100000"/>
              </a:srgbClr>
            </a:gs>
            <a:gs pos="100000">
              <a:srgbClr val="FFCA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47775" y="1252642"/>
            <a:ext cx="15773400" cy="4279106"/>
            <a:chOff x="0" y="0"/>
            <a:chExt cx="21031200" cy="5705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5705474"/>
            </a:xfrm>
            <a:custGeom>
              <a:avLst/>
              <a:gdLst/>
              <a:ahLst/>
              <a:cxnLst/>
              <a:rect l="l" t="t" r="r" b="b"/>
              <a:pathLst>
                <a:path w="21031200" h="5705474">
                  <a:moveTo>
                    <a:pt x="0" y="0"/>
                  </a:moveTo>
                  <a:lnTo>
                    <a:pt x="21031200" y="0"/>
                  </a:lnTo>
                  <a:lnTo>
                    <a:pt x="21031200" y="5705474"/>
                  </a:lnTo>
                  <a:lnTo>
                    <a:pt x="0" y="5705474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1824" b="-21824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21031200" cy="560070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Thank 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1683544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WHO I AM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0784" y="1352361"/>
            <a:ext cx="10842504" cy="6312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My name is Nadja. I was diagnosed with multiple sclerosis in March 2021, and I live in </a:t>
            </a:r>
            <a:r>
              <a:rPr lang="en-US" sz="38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Niš</a:t>
            </a:r>
            <a:r>
              <a:rPr lang="en-US" sz="38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, in southern Serbia.</a:t>
            </a:r>
          </a:p>
          <a:p>
            <a:pPr algn="l">
              <a:lnSpc>
                <a:spcPts val="4104"/>
              </a:lnSpc>
              <a:spcBef>
                <a:spcPct val="0"/>
              </a:spcBef>
            </a:pPr>
            <a:endParaRPr lang="en-US" sz="38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4104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Founded MS community: 300+ Discord members, </a:t>
            </a: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created a neurologist map, </a:t>
            </a:r>
            <a:r>
              <a:rPr lang="en-US" sz="380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organised</a:t>
            </a:r>
            <a:r>
              <a:rPr lang="en-US" sz="3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a protest on World MS day, campaigner for invisible symptoms.</a:t>
            </a:r>
            <a:endParaRPr lang="en-US" sz="3800" dirty="0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pPr algn="l">
              <a:lnSpc>
                <a:spcPts val="4104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Also a member of Young People's Network, EMSP.</a:t>
            </a:r>
            <a:endParaRPr lang="en-US" sz="3800" dirty="0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pPr algn="l">
              <a:lnSpc>
                <a:spcPts val="4104"/>
              </a:lnSpc>
              <a:spcBef>
                <a:spcPct val="0"/>
              </a:spcBef>
            </a:pPr>
            <a:endParaRPr lang="en-US" sz="38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4104"/>
              </a:lnSpc>
              <a:spcBef>
                <a:spcPct val="0"/>
              </a:spcBef>
            </a:pPr>
            <a:r>
              <a:rPr lang="en-US" sz="38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I am here today not only to speak from my own experience, but to bring the voices of my community.</a:t>
            </a:r>
          </a:p>
        </p:txBody>
      </p:sp>
      <p:sp>
        <p:nvSpPr>
          <p:cNvPr id="6" name="Freeform 6"/>
          <p:cNvSpPr/>
          <p:nvPr/>
        </p:nvSpPr>
        <p:spPr>
          <a:xfrm>
            <a:off x="11863481" y="1314261"/>
            <a:ext cx="6138769" cy="6105672"/>
          </a:xfrm>
          <a:custGeom>
            <a:avLst/>
            <a:gdLst/>
            <a:ahLst/>
            <a:cxnLst/>
            <a:rect l="l" t="t" r="r" b="b"/>
            <a:pathLst>
              <a:path w="6138769" h="6105672">
                <a:moveTo>
                  <a:pt x="0" y="0"/>
                </a:moveTo>
                <a:lnTo>
                  <a:pt x="6138769" y="0"/>
                </a:lnTo>
                <a:lnTo>
                  <a:pt x="6138769" y="6105671"/>
                </a:lnTo>
                <a:lnTo>
                  <a:pt x="0" y="6105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252" r="-27032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1683544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THE SURVEY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09952" y="1682489"/>
            <a:ext cx="14868095" cy="755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Before coming to Berlin, I asked the people in my community one simple question: what does MS care actually look like in your life?</a:t>
            </a:r>
          </a:p>
          <a:p>
            <a:pPr algn="ctr">
              <a:lnSpc>
                <a:spcPts val="4968"/>
              </a:lnSpc>
              <a:spcBef>
                <a:spcPct val="0"/>
              </a:spcBef>
            </a:pPr>
            <a:endParaRPr lang="en-US" sz="46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144 people responded - big cities, small towns, </a:t>
            </a:r>
          </a:p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villages across Serbia.</a:t>
            </a:r>
          </a:p>
          <a:p>
            <a:pPr algn="ctr">
              <a:lnSpc>
                <a:spcPts val="4968"/>
              </a:lnSpc>
              <a:spcBef>
                <a:spcPct val="0"/>
              </a:spcBef>
            </a:pPr>
            <a:endParaRPr lang="en-US" sz="46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Two things define MS care in Serbia</a:t>
            </a:r>
          </a:p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more than anything else:</a:t>
            </a:r>
          </a:p>
          <a:p>
            <a:pPr algn="ctr">
              <a:lnSpc>
                <a:spcPts val="4968"/>
              </a:lnSpc>
              <a:spcBef>
                <a:spcPct val="0"/>
              </a:spcBef>
            </a:pPr>
            <a:endParaRPr lang="en-US" sz="46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first is access to a neurologist. </a:t>
            </a:r>
          </a:p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sz="46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second is information.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2258668"/>
            <a:ext cx="14423926" cy="3581400"/>
            <a:chOff x="0" y="0"/>
            <a:chExt cx="19231901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31902" cy="4775200"/>
            </a:xfrm>
            <a:custGeom>
              <a:avLst/>
              <a:gdLst/>
              <a:ahLst/>
              <a:cxnLst/>
              <a:rect l="l" t="t" r="r" b="b"/>
              <a:pathLst>
                <a:path w="19231902" h="4775200">
                  <a:moveTo>
                    <a:pt x="0" y="0"/>
                  </a:moveTo>
                  <a:lnTo>
                    <a:pt x="19231902" y="0"/>
                  </a:lnTo>
                  <a:lnTo>
                    <a:pt x="19231902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r="4908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9231901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BARRIER 1: </a:t>
              </a:r>
            </a:p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ACCESS TO A NEUROLOGIST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2531" y="1391218"/>
            <a:ext cx="16662939" cy="756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Access to a neurologist is the #1 gap.</a:t>
            </a:r>
          </a:p>
          <a:p>
            <a:pPr algn="ctr">
              <a:lnSpc>
                <a:spcPts val="4644"/>
              </a:lnSpc>
            </a:pPr>
            <a:endParaRPr lang="en-US" sz="4300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algn="ctr">
              <a:lnSpc>
                <a:spcPts val="4644"/>
              </a:lnSpc>
            </a:pPr>
            <a:r>
              <a:rPr lang="en-US" sz="43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53% - named neurologist access as their biggest problem</a:t>
            </a:r>
          </a:p>
          <a:p>
            <a:pPr algn="ctr">
              <a:lnSpc>
                <a:spcPts val="4644"/>
              </a:lnSpc>
            </a:pPr>
            <a:endParaRPr lang="en-US" sz="43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644"/>
              </a:lnSpc>
            </a:pPr>
            <a:r>
              <a:rPr lang="en-US" sz="43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80% said that the quality of their care depends on where they live.</a:t>
            </a:r>
          </a:p>
          <a:p>
            <a:pPr algn="ctr">
              <a:lnSpc>
                <a:spcPts val="4644"/>
              </a:lnSpc>
            </a:pPr>
            <a:endParaRPr lang="en-US" sz="43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644"/>
              </a:lnSpc>
            </a:pPr>
            <a:r>
              <a:rPr lang="en-US" sz="43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35% had to travel to another city just to receive basic care - for a check-up, for an MRI, to pick up their medication.</a:t>
            </a:r>
          </a:p>
          <a:p>
            <a:pPr algn="ctr">
              <a:lnSpc>
                <a:spcPts val="4644"/>
              </a:lnSpc>
            </a:pPr>
            <a:endParaRPr lang="en-US" sz="43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EMSP IMSS Serbia report found an average delay of 4.1 years between diagnosis and starting therapy. In my community, </a:t>
            </a: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one person waited 8 years.</a:t>
            </a:r>
          </a:p>
          <a:p>
            <a:pPr algn="ctr">
              <a:lnSpc>
                <a:spcPts val="4644"/>
              </a:lnSpc>
              <a:spcBef>
                <a:spcPct val="0"/>
              </a:spcBef>
            </a:pPr>
            <a:endParaRPr lang="en-US" sz="4300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Symétrie, capture d’écran, cercle, art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411450" y="8739188"/>
            <a:ext cx="1619250" cy="1000125"/>
          </a:xfrm>
          <a:custGeom>
            <a:avLst/>
            <a:gdLst/>
            <a:ahLst/>
            <a:cxnLst/>
            <a:rect l="l" t="t" r="r" b="b"/>
            <a:pathLst>
              <a:path w="1619250" h="1000125">
                <a:moveTo>
                  <a:pt x="0" y="0"/>
                </a:moveTo>
                <a:lnTo>
                  <a:pt x="1619250" y="0"/>
                </a:lnTo>
                <a:lnTo>
                  <a:pt x="1619250" y="1000124"/>
                </a:lnTo>
                <a:lnTo>
                  <a:pt x="0" y="10001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6" b="-4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38225" y="1951478"/>
            <a:ext cx="16221075" cy="642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Behind these numbers are real decisions people are making every day.</a:t>
            </a:r>
          </a:p>
          <a:p>
            <a:pPr algn="ctr">
              <a:lnSpc>
                <a:spcPts val="4212"/>
              </a:lnSpc>
            </a:pPr>
            <a:endParaRPr lang="en-US" sz="3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One person changed their home address to access therapy elsewhere!</a:t>
            </a:r>
          </a:p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One is considering moving to Belgrade: not for work, but for care!</a:t>
            </a:r>
          </a:p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One drives 150km every month for a routine appointment!</a:t>
            </a:r>
          </a:p>
          <a:p>
            <a:pPr algn="ctr">
              <a:lnSpc>
                <a:spcPts val="4212"/>
              </a:lnSpc>
            </a:pPr>
            <a:endParaRPr lang="en-US" sz="3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And from someone in southern Serbia: "There are a handful of neurologists covering the entire south of the country. Imagine how much time they have for each patient."</a:t>
            </a:r>
          </a:p>
          <a:p>
            <a:pPr algn="ctr">
              <a:lnSpc>
                <a:spcPts val="4212"/>
              </a:lnSpc>
            </a:pPr>
            <a:endParaRPr lang="en-US" sz="3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4212"/>
              </a:lnSpc>
            </a:pPr>
            <a:r>
              <a:rPr lang="en-US" sz="3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This is not a logistical inconvenience. This is a structural inequality that directly shapes the course of people's disease.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Une image contenant capture d’écran, Caractère coloré, Graphique, ligne  Le contenu généré par l’IA peut êtr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509515" y="8822836"/>
            <a:ext cx="3558207" cy="818388"/>
          </a:xfrm>
          <a:custGeom>
            <a:avLst/>
            <a:gdLst/>
            <a:ahLst/>
            <a:cxnLst/>
            <a:rect l="l" t="t" r="r" b="b"/>
            <a:pathLst>
              <a:path w="3558207" h="818388">
                <a:moveTo>
                  <a:pt x="0" y="0"/>
                </a:moveTo>
                <a:lnTo>
                  <a:pt x="3558206" y="0"/>
                </a:lnTo>
                <a:lnTo>
                  <a:pt x="3558206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51" b="-11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8085" y="8724757"/>
            <a:ext cx="1642615" cy="1014555"/>
          </a:xfrm>
          <a:custGeom>
            <a:avLst/>
            <a:gdLst/>
            <a:ahLst/>
            <a:cxnLst/>
            <a:rect l="l" t="t" r="r" b="b"/>
            <a:pathLst>
              <a:path w="1642615" h="1014555">
                <a:moveTo>
                  <a:pt x="0" y="0"/>
                </a:moveTo>
                <a:lnTo>
                  <a:pt x="1642615" y="0"/>
                </a:lnTo>
                <a:lnTo>
                  <a:pt x="1642615" y="1014555"/>
                </a:lnTo>
                <a:lnTo>
                  <a:pt x="0" y="1014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37" b="-5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86000" y="2302979"/>
            <a:ext cx="13716000" cy="3581400"/>
            <a:chOff x="0" y="0"/>
            <a:chExt cx="18288000" cy="4775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288000" cy="4670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BARRIER 2: </a:t>
              </a:r>
            </a:p>
            <a:p>
              <a:pPr algn="ctr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LACK OF INFORMATION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445E62B25AE438CAEEB05A25E34CA" ma:contentTypeVersion="15" ma:contentTypeDescription="Create a new document." ma:contentTypeScope="" ma:versionID="50e507ef316eab39c538c5488b0bc21a">
  <xsd:schema xmlns:xsd="http://www.w3.org/2001/XMLSchema" xmlns:xs="http://www.w3.org/2001/XMLSchema" xmlns:p="http://schemas.microsoft.com/office/2006/metadata/properties" xmlns:ns2="ac0cae71-0131-45ec-9034-1b70a6b6b7b0" xmlns:ns3="4c0fa6c8-7c2f-45b0-8a3c-fcae6b094f72" targetNamespace="http://schemas.microsoft.com/office/2006/metadata/properties" ma:root="true" ma:fieldsID="2c86b03c25405847f336bc54e8a35528" ns2:_="" ns3:_="">
    <xsd:import namespace="ac0cae71-0131-45ec-9034-1b70a6b6b7b0"/>
    <xsd:import namespace="4c0fa6c8-7c2f-45b0-8a3c-fcae6b094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Comments" minOccurs="0"/>
                <xsd:element ref="ns2:Responsible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cae71-0131-45ec-9034-1b70a6b6b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" ma:index="12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Responsible" ma:index="13" nillable="true" ma:displayName="Responsible" ma:format="Dropdown" ma:list="UserInfo" ma:SharePointGroup="0" ma:internalName="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def8b75-11fc-4bd2-a1b2-e7fef886c5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fa6c8-7c2f-45b0-8a3c-fcae6b094f7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65e78b4-95fa-44b4-a917-84d46eab776a}" ma:internalName="TaxCatchAll" ma:showField="CatchAllData" ma:web="4c0fa6c8-7c2f-45b0-8a3c-fcae6b094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ac0cae71-0131-45ec-9034-1b70a6b6b7b0" xsi:nil="true"/>
    <lcf76f155ced4ddcb4097134ff3c332f xmlns="ac0cae71-0131-45ec-9034-1b70a6b6b7b0">
      <Terms xmlns="http://schemas.microsoft.com/office/infopath/2007/PartnerControls"/>
    </lcf76f155ced4ddcb4097134ff3c332f>
    <Responsible xmlns="ac0cae71-0131-45ec-9034-1b70a6b6b7b0">
      <UserInfo>
        <DisplayName/>
        <AccountId xsi:nil="true"/>
        <AccountType/>
      </UserInfo>
    </Responsible>
    <TaxCatchAll xmlns="4c0fa6c8-7c2f-45b0-8a3c-fcae6b094f72" xsi:nil="true"/>
  </documentManagement>
</p:properties>
</file>

<file path=customXml/itemProps1.xml><?xml version="1.0" encoding="utf-8"?>
<ds:datastoreItem xmlns:ds="http://schemas.openxmlformats.org/officeDocument/2006/customXml" ds:itemID="{FC7BBF65-25E3-4E65-B161-A7DE3E73E9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EC351-43BF-44CB-8D8B-F9DD640BD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cae71-0131-45ec-9034-1b70a6b6b7b0"/>
    <ds:schemaRef ds:uri="4c0fa6c8-7c2f-45b0-8a3c-fcae6b094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9CC24-0CAE-4750-8CF2-3D3B4C88D123}">
  <ds:schemaRefs>
    <ds:schemaRef ds:uri="http://schemas.microsoft.com/office/2006/metadata/properties"/>
    <ds:schemaRef ds:uri="http://schemas.microsoft.com/office/infopath/2007/PartnerControls"/>
    <ds:schemaRef ds:uri="ac0cae71-0131-45ec-9034-1b70a6b6b7b0"/>
    <ds:schemaRef ds:uri="4c0fa6c8-7c2f-45b0-8a3c-fcae6b094f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Nadja Stanojevic - EMSP Annual Conference</dc:title>
  <cp:revision>5</cp:revision>
  <dcterms:created xsi:type="dcterms:W3CDTF">2006-08-16T00:00:00Z</dcterms:created>
  <dcterms:modified xsi:type="dcterms:W3CDTF">2026-04-19T13:38:02Z</dcterms:modified>
  <dc:identifier>DAHGYOdIXx8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0x010100730445E62B25AE438CAEEB05A25E34CA</vt:lpwstr>
  </property>
  <property fmtid="{D5CDD505-2E9C-101B-9397-08002B2CF9AE}" pid="3" name="MediaServiceImageTags">
    <vt:lpwstr/>
  </property>
</Properties>
</file>